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media1.gif" ContentType="video/unknown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8" r:id="rId1"/>
  </p:sldMasterIdLst>
  <p:sldIdLst>
    <p:sldId id="290" r:id="rId2"/>
    <p:sldId id="258" r:id="rId3"/>
    <p:sldId id="259" r:id="rId4"/>
    <p:sldId id="261" r:id="rId5"/>
    <p:sldId id="277" r:id="rId6"/>
    <p:sldId id="278" r:id="rId7"/>
    <p:sldId id="279" r:id="rId8"/>
    <p:sldId id="280" r:id="rId9"/>
    <p:sldId id="281" r:id="rId10"/>
    <p:sldId id="282" r:id="rId11"/>
    <p:sldId id="283" r:id="rId12"/>
    <p:sldId id="284" r:id="rId13"/>
    <p:sldId id="299" r:id="rId14"/>
    <p:sldId id="285" r:id="rId15"/>
    <p:sldId id="286" r:id="rId16"/>
    <p:sldId id="287" r:id="rId17"/>
    <p:sldId id="296" r:id="rId18"/>
    <p:sldId id="292" r:id="rId19"/>
    <p:sldId id="288" r:id="rId20"/>
    <p:sldId id="260" r:id="rId21"/>
    <p:sldId id="289" r:id="rId22"/>
    <p:sldId id="265" r:id="rId23"/>
    <p:sldId id="268" r:id="rId24"/>
    <p:sldId id="269" r:id="rId25"/>
    <p:sldId id="270" r:id="rId26"/>
    <p:sldId id="271" r:id="rId27"/>
    <p:sldId id="272" r:id="rId28"/>
    <p:sldId id="273" r:id="rId29"/>
    <p:sldId id="266" r:id="rId30"/>
    <p:sldId id="295" r:id="rId31"/>
    <p:sldId id="297" r:id="rId32"/>
    <p:sldId id="298" r:id="rId33"/>
    <p:sldId id="293" r:id="rId34"/>
    <p:sldId id="262" r:id="rId35"/>
    <p:sldId id="263" r:id="rId36"/>
    <p:sldId id="264" r:id="rId37"/>
    <p:sldId id="294" r:id="rId38"/>
    <p:sldId id="274" r:id="rId39"/>
    <p:sldId id="267" r:id="rId4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AE9FE-C596-4DA2-95EE-0F953F80287C}" type="datetimeFigureOut">
              <a:rPr lang="en-IN" smtClean="0"/>
              <a:t>15-05-2017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9D3D35C7-58C3-4865-8A06-2DF68CD25399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99643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AE9FE-C596-4DA2-95EE-0F953F80287C}" type="datetimeFigureOut">
              <a:rPr lang="en-IN" smtClean="0"/>
              <a:t>15-05-2017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D35C7-58C3-4865-8A06-2DF68CD25399}" type="slidenum">
              <a:rPr lang="en-IN" smtClean="0"/>
              <a:t>‹#›</a:t>
            </a:fld>
            <a:endParaRPr lang="en-IN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10493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AE9FE-C596-4DA2-95EE-0F953F80287C}" type="datetimeFigureOut">
              <a:rPr lang="en-IN" smtClean="0"/>
              <a:t>15-05-2017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D35C7-58C3-4865-8A06-2DF68CD25399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57331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AE9FE-C596-4DA2-95EE-0F953F80287C}" type="datetimeFigureOut">
              <a:rPr lang="en-IN" smtClean="0"/>
              <a:t>15-05-2017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D35C7-58C3-4865-8A06-2DF68CD25399}" type="slidenum">
              <a:rPr lang="en-IN" smtClean="0"/>
              <a:t>‹#›</a:t>
            </a:fld>
            <a:endParaRPr lang="en-IN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55180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AE9FE-C596-4DA2-95EE-0F953F80287C}" type="datetimeFigureOut">
              <a:rPr lang="en-IN" smtClean="0"/>
              <a:t>15-05-2017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D35C7-58C3-4865-8A06-2DF68CD25399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66140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AE9FE-C596-4DA2-95EE-0F953F80287C}" type="datetimeFigureOut">
              <a:rPr lang="en-IN" smtClean="0"/>
              <a:t>15-05-2017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D35C7-58C3-4865-8A06-2DF68CD25399}" type="slidenum">
              <a:rPr lang="en-IN" smtClean="0"/>
              <a:t>‹#›</a:t>
            </a:fld>
            <a:endParaRPr lang="en-IN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60840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AE9FE-C596-4DA2-95EE-0F953F80287C}" type="datetimeFigureOut">
              <a:rPr lang="en-IN" smtClean="0"/>
              <a:t>15-05-2017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D35C7-58C3-4865-8A06-2DF68CD25399}" type="slidenum">
              <a:rPr lang="en-IN" smtClean="0"/>
              <a:t>‹#›</a:t>
            </a:fld>
            <a:endParaRPr lang="en-IN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25342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AE9FE-C596-4DA2-95EE-0F953F80287C}" type="datetimeFigureOut">
              <a:rPr lang="en-IN" smtClean="0"/>
              <a:t>15-05-2017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D35C7-58C3-4865-8A06-2DF68CD25399}" type="slidenum">
              <a:rPr lang="en-IN" smtClean="0"/>
              <a:t>‹#›</a:t>
            </a:fld>
            <a:endParaRPr lang="en-IN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06770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AE9FE-C596-4DA2-95EE-0F953F80287C}" type="datetimeFigureOut">
              <a:rPr lang="en-IN" smtClean="0"/>
              <a:t>15-05-2017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D35C7-58C3-4865-8A06-2DF68CD2539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584229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AE9FE-C596-4DA2-95EE-0F953F80287C}" type="datetimeFigureOut">
              <a:rPr lang="en-IN" smtClean="0"/>
              <a:t>15-05-2017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D35C7-58C3-4865-8A06-2DF68CD25399}" type="slidenum">
              <a:rPr lang="en-IN" smtClean="0"/>
              <a:t>‹#›</a:t>
            </a:fld>
            <a:endParaRPr lang="en-IN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55863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271AE9FE-C596-4DA2-95EE-0F953F80287C}" type="datetimeFigureOut">
              <a:rPr lang="en-IN" smtClean="0"/>
              <a:t>15-05-2017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D35C7-58C3-4865-8A06-2DF68CD25399}" type="slidenum">
              <a:rPr lang="en-IN" smtClean="0"/>
              <a:t>‹#›</a:t>
            </a:fld>
            <a:endParaRPr lang="en-IN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12962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1AE9FE-C596-4DA2-95EE-0F953F80287C}" type="datetimeFigureOut">
              <a:rPr lang="en-IN" smtClean="0"/>
              <a:t>15-05-2017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9D3D35C7-58C3-4865-8A06-2DF68CD25399}" type="slidenum">
              <a:rPr lang="en-IN" smtClean="0"/>
              <a:t>‹#›</a:t>
            </a:fld>
            <a:endParaRPr lang="en-IN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6006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9" r:id="rId1"/>
    <p:sldLayoutId id="2147483830" r:id="rId2"/>
    <p:sldLayoutId id="2147483831" r:id="rId3"/>
    <p:sldLayoutId id="2147483832" r:id="rId4"/>
    <p:sldLayoutId id="2147483833" r:id="rId5"/>
    <p:sldLayoutId id="2147483834" r:id="rId6"/>
    <p:sldLayoutId id="2147483835" r:id="rId7"/>
    <p:sldLayoutId id="2147483836" r:id="rId8"/>
    <p:sldLayoutId id="2147483837" r:id="rId9"/>
    <p:sldLayoutId id="2147483838" r:id="rId10"/>
    <p:sldLayoutId id="214748383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em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5.JPG"/><Relationship Id="rId4" Type="http://schemas.openxmlformats.org/officeDocument/2006/relationships/image" Target="../media/image3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7.jp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gif"/><Relationship Id="rId1" Type="http://schemas.microsoft.com/office/2007/relationships/media" Target="../media/media1.gif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81808" y="2055905"/>
            <a:ext cx="8911687" cy="538861"/>
          </a:xfrm>
        </p:spPr>
        <p:txBody>
          <a:bodyPr>
            <a:normAutofit/>
          </a:bodyPr>
          <a:lstStyle/>
          <a:p>
            <a:pPr algn="ctr"/>
            <a:r>
              <a:rPr lang="en-IN" sz="28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Dept. Of Telecommunication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188332" y="2613094"/>
            <a:ext cx="860516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Solar piezo hybrid power charging system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81808" y="4322369"/>
            <a:ext cx="406841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Project guide:</a:t>
            </a:r>
            <a:endParaRPr lang="en-IN" sz="28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en-IN" sz="20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Prof.</a:t>
            </a:r>
            <a:r>
              <a:rPr lang="en-IN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Chanda V Reddy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202658" y="4322369"/>
            <a:ext cx="4465981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Team Members:</a:t>
            </a:r>
          </a:p>
          <a:p>
            <a:r>
              <a:rPr lang="en-IN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Ankitha A Jain		1KS13TE004</a:t>
            </a:r>
          </a:p>
          <a:p>
            <a:r>
              <a:rPr lang="en-IN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Chetan K C			1KS13TE012</a:t>
            </a:r>
          </a:p>
          <a:p>
            <a:r>
              <a:rPr lang="en-IN" sz="20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Ranjitha</a:t>
            </a:r>
            <a:r>
              <a:rPr lang="en-IN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S			1KS13TE035</a:t>
            </a:r>
          </a:p>
          <a:p>
            <a:r>
              <a:rPr lang="en-IN" sz="20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Thahir</a:t>
            </a:r>
            <a:r>
              <a:rPr lang="en-IN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IN" sz="20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Saquib</a:t>
            </a:r>
            <a:r>
              <a:rPr lang="en-IN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Khan	1KS13TE048</a:t>
            </a:r>
          </a:p>
        </p:txBody>
      </p:sp>
      <p:pic>
        <p:nvPicPr>
          <p:cNvPr id="8" name="Picture 7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120640" y="0"/>
            <a:ext cx="2082018" cy="1747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5667901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30316" y="637362"/>
            <a:ext cx="8911687" cy="754116"/>
          </a:xfrm>
        </p:spPr>
        <p:txBody>
          <a:bodyPr>
            <a:normAutofit/>
          </a:bodyPr>
          <a:lstStyle/>
          <a:p>
            <a:r>
              <a:rPr lang="en-IN" sz="4000" b="1" dirty="0"/>
              <a:t>(4) Voltage regulator:-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4405" y="2001078"/>
            <a:ext cx="4021188" cy="39358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4269" y="3401718"/>
            <a:ext cx="63461" cy="5456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7751" y="2001078"/>
            <a:ext cx="1868503" cy="393589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502961" y="2001078"/>
            <a:ext cx="3750365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/>
              <a:t>Maintains output voltage at a constant value.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/>
              <a:t>Provides +5V regulated power supply.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/>
              <a:t>3 pins-</a:t>
            </a:r>
          </a:p>
          <a:p>
            <a:pPr marL="800100" lvl="1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sz="2000" dirty="0"/>
              <a:t>Input</a:t>
            </a:r>
          </a:p>
          <a:p>
            <a:pPr marL="800100" lvl="1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sz="2000" dirty="0"/>
              <a:t>Ground</a:t>
            </a:r>
          </a:p>
          <a:p>
            <a:pPr marL="800100" lvl="1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sz="2000" dirty="0"/>
              <a:t>Output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28044426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11046" y="531345"/>
            <a:ext cx="8911687" cy="899890"/>
          </a:xfrm>
        </p:spPr>
        <p:txBody>
          <a:bodyPr>
            <a:normAutofit/>
          </a:bodyPr>
          <a:lstStyle/>
          <a:p>
            <a:r>
              <a:rPr lang="en-IN" sz="4000" b="1" dirty="0"/>
              <a:t>(5) LCD:-</a:t>
            </a:r>
          </a:p>
        </p:txBody>
      </p:sp>
      <p:pic>
        <p:nvPicPr>
          <p:cNvPr id="7170" name="Picture 2" descr="Image result for LCD displa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1133" y="1914219"/>
            <a:ext cx="3574919" cy="4248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510747" y="1828801"/>
            <a:ext cx="5393635" cy="5478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/>
              <a:t>16 X 2 LCD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/>
              <a:t>16 pins</a:t>
            </a:r>
          </a:p>
          <a:p>
            <a:pPr marL="800100" lvl="1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sz="2000" dirty="0"/>
              <a:t>Eight(8) data pins D0-D7</a:t>
            </a:r>
          </a:p>
          <a:p>
            <a:pPr marL="800100" lvl="1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sz="2000" dirty="0" err="1"/>
              <a:t>Vcc</a:t>
            </a:r>
            <a:r>
              <a:rPr lang="en-IN" sz="2000" dirty="0"/>
              <a:t> (Apply +5 volt here)</a:t>
            </a:r>
          </a:p>
          <a:p>
            <a:pPr marL="800100" lvl="1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sz="2000" dirty="0" err="1"/>
              <a:t>Gnd</a:t>
            </a:r>
            <a:r>
              <a:rPr lang="en-IN" sz="2000" dirty="0"/>
              <a:t> (Ground this pin)</a:t>
            </a:r>
          </a:p>
          <a:p>
            <a:pPr marL="800100" lvl="1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sz="2000" dirty="0"/>
              <a:t>RS (Register select)</a:t>
            </a:r>
          </a:p>
          <a:p>
            <a:pPr marL="800100" lvl="1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sz="2000" dirty="0"/>
              <a:t>RW (read - write)</a:t>
            </a:r>
          </a:p>
          <a:p>
            <a:pPr marL="800100" lvl="1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sz="2000" dirty="0" err="1"/>
              <a:t>En</a:t>
            </a:r>
            <a:r>
              <a:rPr lang="en-IN" sz="2000" dirty="0"/>
              <a:t> (Enable)</a:t>
            </a:r>
          </a:p>
          <a:p>
            <a:pPr marL="800100" lvl="1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sz="2000" dirty="0"/>
              <a:t>V0 (Set LCD contrast)</a:t>
            </a:r>
          </a:p>
          <a:p>
            <a:pPr marL="800100" lvl="1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sz="2000" dirty="0"/>
              <a:t>A (Anode)</a:t>
            </a:r>
          </a:p>
          <a:p>
            <a:pPr marL="800100" lvl="1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sz="2000" dirty="0"/>
              <a:t>K (Cathode)</a:t>
            </a:r>
          </a:p>
          <a:p>
            <a:pPr lvl="1"/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11924083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7793" y="584353"/>
            <a:ext cx="8911687" cy="886638"/>
          </a:xfrm>
        </p:spPr>
        <p:txBody>
          <a:bodyPr>
            <a:normAutofit/>
          </a:bodyPr>
          <a:lstStyle/>
          <a:p>
            <a:r>
              <a:rPr lang="en-IN" sz="4000" b="1" dirty="0"/>
              <a:t>(6) Battery:-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0072" y="2001080"/>
            <a:ext cx="3919159" cy="391915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262191" y="2199861"/>
            <a:ext cx="449248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/>
              <a:t>Lead acid 12V battery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/>
              <a:t>Rechargeable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13571330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dirty="0"/>
              <a:t>(7) BATTERY LEVEL INDICATOR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3216" y="1946519"/>
            <a:ext cx="5314121" cy="400546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08382" y="2266121"/>
            <a:ext cx="516834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b="1" dirty="0"/>
              <a:t>Input voltage </a:t>
            </a:r>
            <a:r>
              <a:rPr lang="en-IN" sz="2000" dirty="0"/>
              <a:t>: 8-48V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b="1" dirty="0"/>
              <a:t>Input current </a:t>
            </a:r>
            <a:r>
              <a:rPr lang="en-IN" sz="2000" dirty="0"/>
              <a:t>: 5-10mA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b="1" dirty="0"/>
              <a:t>Input power consumption </a:t>
            </a:r>
            <a:r>
              <a:rPr lang="en-IN" sz="2000" dirty="0"/>
              <a:t>: 200-700mW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b="1" dirty="0"/>
              <a:t>Fit for Battery Type </a:t>
            </a:r>
            <a:r>
              <a:rPr lang="en-IN" sz="2000" dirty="0"/>
              <a:t>: lead-acid battery and Lithium battery </a:t>
            </a:r>
          </a:p>
        </p:txBody>
      </p:sp>
    </p:spTree>
    <p:extLst>
      <p:ext uri="{BB962C8B-B14F-4D97-AF65-F5344CB8AC3E}">
        <p14:creationId xmlns:p14="http://schemas.microsoft.com/office/powerpoint/2010/main" val="5797559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797795" y="597606"/>
            <a:ext cx="8911687" cy="687855"/>
          </a:xfrm>
        </p:spPr>
        <p:txBody>
          <a:bodyPr>
            <a:noAutofit/>
          </a:bodyPr>
          <a:lstStyle/>
          <a:p>
            <a:pPr algn="ctr"/>
            <a:r>
              <a:rPr lang="en-IN" sz="4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SOFTWARE DESCRIPTION</a:t>
            </a:r>
            <a:endParaRPr lang="en-IN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797795" y="1858708"/>
            <a:ext cx="4893321" cy="422819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3200" b="1" dirty="0">
                <a:solidFill>
                  <a:schemeClr val="accent1">
                    <a:lumMod val="75000"/>
                  </a:schemeClr>
                </a:solidFill>
              </a:rPr>
              <a:t>Arduino Software (IDE):-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2">
                    <a:lumMod val="10000"/>
                  </a:schemeClr>
                </a:solidFill>
              </a:rPr>
              <a:t>Contains text editor, message area, text console, toolbar and a series of menu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2">
                    <a:lumMod val="10000"/>
                  </a:schemeClr>
                </a:solidFill>
              </a:rPr>
              <a:t>Sketches- file extension .</a:t>
            </a:r>
            <a:r>
              <a:rPr lang="en-IN" sz="2000" dirty="0" err="1">
                <a:solidFill>
                  <a:schemeClr val="bg2">
                    <a:lumMod val="10000"/>
                  </a:schemeClr>
                </a:solidFill>
              </a:rPr>
              <a:t>ino</a:t>
            </a:r>
            <a:endParaRPr lang="en-IN" sz="2000" dirty="0">
              <a:solidFill>
                <a:schemeClr val="bg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IN" sz="2000" dirty="0">
              <a:solidFill>
                <a:schemeClr val="bg2">
                  <a:lumMod val="10000"/>
                </a:schemeClr>
              </a:solidFill>
            </a:endParaRPr>
          </a:p>
        </p:txBody>
      </p:sp>
      <p:pic>
        <p:nvPicPr>
          <p:cNvPr id="5" name="Picture 2" descr="Picture of Setting up the Arduino IDE to use the programm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0973" y="2040835"/>
            <a:ext cx="3735153" cy="4482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464902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2680" y="2299425"/>
            <a:ext cx="8911687" cy="1428514"/>
          </a:xfrm>
        </p:spPr>
        <p:txBody>
          <a:bodyPr>
            <a:noAutofit/>
          </a:bodyPr>
          <a:lstStyle/>
          <a:p>
            <a:pPr algn="ctr"/>
            <a:r>
              <a:rPr lang="en-IN" sz="8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INTERFACING</a:t>
            </a:r>
          </a:p>
        </p:txBody>
      </p:sp>
    </p:spTree>
    <p:extLst>
      <p:ext uri="{BB962C8B-B14F-4D97-AF65-F5344CB8AC3E}">
        <p14:creationId xmlns:p14="http://schemas.microsoft.com/office/powerpoint/2010/main" val="26494006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4301" y="170729"/>
            <a:ext cx="8496130" cy="479804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5347" y="5088834"/>
            <a:ext cx="10349132" cy="776731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4400" b="1" dirty="0"/>
              <a:t>Interfacing LCD with Arduino</a:t>
            </a:r>
          </a:p>
        </p:txBody>
      </p:sp>
    </p:spTree>
    <p:extLst>
      <p:ext uri="{BB962C8B-B14F-4D97-AF65-F5344CB8AC3E}">
        <p14:creationId xmlns:p14="http://schemas.microsoft.com/office/powerpoint/2010/main" val="14426508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682840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312836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r="329" b="-2"/>
          <a:stretch/>
        </p:blipFill>
        <p:spPr>
          <a:xfrm>
            <a:off x="6111242" y="-5534"/>
            <a:ext cx="6080758" cy="343176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r="329" b="-2"/>
          <a:stretch/>
        </p:blipFill>
        <p:spPr>
          <a:xfrm>
            <a:off x="6111242" y="3426232"/>
            <a:ext cx="6080758" cy="34317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2522" y="2385392"/>
            <a:ext cx="5701469" cy="227348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b="1" dirty="0"/>
              <a:t>Interfacing piezo sensor with Arduino</a:t>
            </a:r>
          </a:p>
        </p:txBody>
      </p:sp>
    </p:spTree>
    <p:extLst>
      <p:ext uri="{BB962C8B-B14F-4D97-AF65-F5344CB8AC3E}">
        <p14:creationId xmlns:p14="http://schemas.microsoft.com/office/powerpoint/2010/main" val="23243435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1549" y="907389"/>
            <a:ext cx="9603275" cy="1049235"/>
          </a:xfrm>
        </p:spPr>
        <p:txBody>
          <a:bodyPr>
            <a:normAutofit/>
          </a:bodyPr>
          <a:lstStyle/>
          <a:p>
            <a:pPr algn="ctr"/>
            <a:r>
              <a:rPr lang="en-IN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8726" y="2303806"/>
            <a:ext cx="2336885" cy="219174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026725" y="2869451"/>
            <a:ext cx="94090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8800" dirty="0"/>
              <a:t>+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919" y="2303806"/>
            <a:ext cx="2249794" cy="225877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257656" y="2992561"/>
            <a:ext cx="88146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8800" dirty="0"/>
              <a:t>=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646194" y="4842731"/>
            <a:ext cx="22855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b="1" dirty="0"/>
              <a:t>Solar energy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872333" y="4842732"/>
            <a:ext cx="25496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b="1" dirty="0"/>
              <a:t>Piezo energy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592336" y="2992561"/>
            <a:ext cx="34053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600" b="1" dirty="0"/>
              <a:t>Solar piezo hybrid system</a:t>
            </a:r>
          </a:p>
        </p:txBody>
      </p:sp>
    </p:spTree>
    <p:extLst>
      <p:ext uri="{BB962C8B-B14F-4D97-AF65-F5344CB8AC3E}">
        <p14:creationId xmlns:p14="http://schemas.microsoft.com/office/powerpoint/2010/main" val="25129517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gradFill rotWithShape="1">
            <a:gsLst>
              <a:gs pos="0">
                <a:schemeClr val="bg2">
                  <a:tint val="94000"/>
                  <a:satMod val="80000"/>
                  <a:lumMod val="106000"/>
                </a:schemeClr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  <a:ln>
            <a:noFill/>
          </a:ln>
          <a:effectLst/>
        </p:spPr>
      </p:sp>
      <p:sp>
        <p:nvSpPr>
          <p:cNvPr id="11" name="Rectangle 1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3" name="Picture 12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5" name="Straight Connector 14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9" name="Rectangle 1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pic>
        <p:nvPicPr>
          <p:cNvPr id="23" name="Picture 22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5" name="Straight Connector 24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2617" y="3528543"/>
            <a:ext cx="417147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910470" y="0"/>
            <a:ext cx="6109544" cy="6718851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4474" y="978597"/>
            <a:ext cx="4462809" cy="2380828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4800" b="1" dirty="0"/>
              <a:t>Flowchart</a:t>
            </a:r>
          </a:p>
        </p:txBody>
      </p:sp>
    </p:spTree>
    <p:extLst>
      <p:ext uri="{BB962C8B-B14F-4D97-AF65-F5344CB8AC3E}">
        <p14:creationId xmlns:p14="http://schemas.microsoft.com/office/powerpoint/2010/main" val="5303460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Schematic Diagram</a:t>
            </a:r>
          </a:p>
        </p:txBody>
      </p:sp>
    </p:spTree>
    <p:extLst>
      <p:ext uri="{BB962C8B-B14F-4D97-AF65-F5344CB8AC3E}">
        <p14:creationId xmlns:p14="http://schemas.microsoft.com/office/powerpoint/2010/main" val="6377393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491336" y="2633319"/>
            <a:ext cx="9603275" cy="1049235"/>
          </a:xfrm>
        </p:spPr>
        <p:txBody>
          <a:bodyPr>
            <a:normAutofit/>
          </a:bodyPr>
          <a:lstStyle/>
          <a:p>
            <a:pPr algn="ctr"/>
            <a:r>
              <a:rPr lang="en-IN" sz="6000" b="1" dirty="0"/>
              <a:t>applications</a:t>
            </a:r>
          </a:p>
        </p:txBody>
      </p:sp>
    </p:spTree>
    <p:extLst>
      <p:ext uri="{BB962C8B-B14F-4D97-AF65-F5344CB8AC3E}">
        <p14:creationId xmlns:p14="http://schemas.microsoft.com/office/powerpoint/2010/main" val="11508557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5822" r="2" b="3373"/>
          <a:stretch/>
        </p:blipFill>
        <p:spPr>
          <a:xfrm>
            <a:off x="3099377" y="155569"/>
            <a:ext cx="5412690" cy="481399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088486" y="5181600"/>
            <a:ext cx="78241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dirty="0"/>
              <a:t>People powered charging system at malls, office, etc.</a:t>
            </a:r>
          </a:p>
        </p:txBody>
      </p:sp>
    </p:spTree>
    <p:extLst>
      <p:ext uri="{BB962C8B-B14F-4D97-AF65-F5344CB8AC3E}">
        <p14:creationId xmlns:p14="http://schemas.microsoft.com/office/powerpoint/2010/main" val="25872778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1499" y="131118"/>
            <a:ext cx="6501301" cy="505048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301783" y="5274365"/>
            <a:ext cx="75007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dirty="0"/>
              <a:t>Power generating side walks</a:t>
            </a:r>
          </a:p>
        </p:txBody>
      </p:sp>
    </p:spTree>
    <p:extLst>
      <p:ext uri="{BB962C8B-B14F-4D97-AF65-F5344CB8AC3E}">
        <p14:creationId xmlns:p14="http://schemas.microsoft.com/office/powerpoint/2010/main" val="38137272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1331354" y="862825"/>
            <a:ext cx="4567069" cy="345098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6255026" y="858956"/>
            <a:ext cx="5011542" cy="345520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755913" y="4757531"/>
            <a:ext cx="89982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dirty="0"/>
              <a:t>Power generating staircase</a:t>
            </a:r>
          </a:p>
        </p:txBody>
      </p:sp>
    </p:spTree>
    <p:extLst>
      <p:ext uri="{BB962C8B-B14F-4D97-AF65-F5344CB8AC3E}">
        <p14:creationId xmlns:p14="http://schemas.microsoft.com/office/powerpoint/2010/main" val="41921279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8660" r="13385" b="5615"/>
          <a:stretch/>
        </p:blipFill>
        <p:spPr>
          <a:xfrm>
            <a:off x="3294289" y="100626"/>
            <a:ext cx="5376446" cy="488219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543573" y="5194852"/>
            <a:ext cx="68778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dirty="0"/>
              <a:t>Floor mats and people powered dance clubs</a:t>
            </a:r>
          </a:p>
        </p:txBody>
      </p:sp>
    </p:spTree>
    <p:extLst>
      <p:ext uri="{BB962C8B-B14F-4D97-AF65-F5344CB8AC3E}">
        <p14:creationId xmlns:p14="http://schemas.microsoft.com/office/powerpoint/2010/main" val="17845172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21146" r="44052" b="-1"/>
          <a:stretch/>
        </p:blipFill>
        <p:spPr>
          <a:xfrm>
            <a:off x="3107448" y="267297"/>
            <a:ext cx="2857253" cy="480828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15045" r="20117"/>
          <a:stretch/>
        </p:blipFill>
        <p:spPr>
          <a:xfrm>
            <a:off x="5964701" y="267296"/>
            <a:ext cx="2842304" cy="480828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464904" y="5300870"/>
            <a:ext cx="72356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dirty="0"/>
              <a:t>Solar jacket</a:t>
            </a:r>
          </a:p>
        </p:txBody>
      </p:sp>
    </p:spTree>
    <p:extLst>
      <p:ext uri="{BB962C8B-B14F-4D97-AF65-F5344CB8AC3E}">
        <p14:creationId xmlns:p14="http://schemas.microsoft.com/office/powerpoint/2010/main" val="21465707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8724" y="463242"/>
            <a:ext cx="5318441" cy="416176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000" y="463242"/>
            <a:ext cx="4175019" cy="416176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796208" y="5128591"/>
            <a:ext cx="62550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dirty="0"/>
              <a:t>Solar bags</a:t>
            </a:r>
          </a:p>
        </p:txBody>
      </p:sp>
    </p:spTree>
    <p:extLst>
      <p:ext uri="{BB962C8B-B14F-4D97-AF65-F5344CB8AC3E}">
        <p14:creationId xmlns:p14="http://schemas.microsoft.com/office/powerpoint/2010/main" val="2078255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4000" b="1" dirty="0"/>
              <a:t>limitations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51579" y="1853754"/>
            <a:ext cx="9603275" cy="3962400"/>
          </a:xfrm>
        </p:spPr>
        <p:txBody>
          <a:bodyPr>
            <a:normAutofit/>
          </a:bodyPr>
          <a:lstStyle/>
          <a:p>
            <a:pPr marL="342900" indent="-342900">
              <a:lnSpc>
                <a:spcPct val="220000"/>
              </a:lnSpc>
            </a:pPr>
            <a:r>
              <a:rPr lang="en-IN" sz="2400" dirty="0">
                <a:solidFill>
                  <a:schemeClr val="bg2">
                    <a:lumMod val="10000"/>
                  </a:schemeClr>
                </a:solidFill>
              </a:rPr>
              <a:t>Piezo crystal is prone to crack if over stressed</a:t>
            </a:r>
          </a:p>
          <a:p>
            <a:pPr marL="342900" indent="-342900">
              <a:lnSpc>
                <a:spcPct val="220000"/>
              </a:lnSpc>
            </a:pPr>
            <a:r>
              <a:rPr lang="en-IN" sz="2400" dirty="0">
                <a:solidFill>
                  <a:schemeClr val="bg2">
                    <a:lumMod val="10000"/>
                  </a:schemeClr>
                </a:solidFill>
              </a:rPr>
              <a:t>Solar panel may get affected by long use at high temperatures</a:t>
            </a:r>
          </a:p>
          <a:p>
            <a:pPr marL="342900" indent="-342900">
              <a:lnSpc>
                <a:spcPct val="220000"/>
              </a:lnSpc>
            </a:pPr>
            <a:r>
              <a:rPr lang="en-IN" sz="2400" dirty="0">
                <a:solidFill>
                  <a:schemeClr val="bg2">
                    <a:lumMod val="10000"/>
                  </a:schemeClr>
                </a:solidFill>
              </a:rPr>
              <a:t>Cannot be used for truly statistic measurements</a:t>
            </a:r>
          </a:p>
          <a:p>
            <a:pPr marL="342900" indent="-342900">
              <a:lnSpc>
                <a:spcPct val="220000"/>
              </a:lnSpc>
            </a:pPr>
            <a:r>
              <a:rPr lang="en-IN" sz="2400" dirty="0">
                <a:solidFill>
                  <a:schemeClr val="bg2">
                    <a:lumMod val="10000"/>
                  </a:schemeClr>
                </a:solidFill>
              </a:rPr>
              <a:t>High principle investment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514191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pic>
        <p:nvPicPr>
          <p:cNvPr id="30" name="Picture 11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31" name="Straight Connector 13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5707" y="5154848"/>
            <a:ext cx="9130746" cy="2686213"/>
          </a:xfrm>
        </p:spPr>
        <p:txBody>
          <a:bodyPr anchor="ctr">
            <a:normAutofit/>
          </a:bodyPr>
          <a:lstStyle/>
          <a:p>
            <a:r>
              <a:rPr lang="en-I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Block diagram of proposed model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646" y="155238"/>
            <a:ext cx="10276868" cy="5818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9171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Experimental results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0232075"/>
              </p:ext>
            </p:extLst>
          </p:nvPr>
        </p:nvGraphicFramePr>
        <p:xfrm>
          <a:off x="2936183" y="2854353"/>
          <a:ext cx="6436417" cy="267014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82353">
                  <a:extLst>
                    <a:ext uri="{9D8B030D-6E8A-4147-A177-3AD203B41FA5}">
                      <a16:colId xmlns:a16="http://schemas.microsoft.com/office/drawing/2014/main" val="636454283"/>
                    </a:ext>
                  </a:extLst>
                </a:gridCol>
                <a:gridCol w="1312176">
                  <a:extLst>
                    <a:ext uri="{9D8B030D-6E8A-4147-A177-3AD203B41FA5}">
                      <a16:colId xmlns:a16="http://schemas.microsoft.com/office/drawing/2014/main" val="3457494389"/>
                    </a:ext>
                  </a:extLst>
                </a:gridCol>
                <a:gridCol w="1878889">
                  <a:extLst>
                    <a:ext uri="{9D8B030D-6E8A-4147-A177-3AD203B41FA5}">
                      <a16:colId xmlns:a16="http://schemas.microsoft.com/office/drawing/2014/main" val="1861362156"/>
                    </a:ext>
                  </a:extLst>
                </a:gridCol>
                <a:gridCol w="1862999">
                  <a:extLst>
                    <a:ext uri="{9D8B030D-6E8A-4147-A177-3AD203B41FA5}">
                      <a16:colId xmlns:a16="http://schemas.microsoft.com/office/drawing/2014/main" val="3757673743"/>
                    </a:ext>
                  </a:extLst>
                </a:gridCol>
              </a:tblGrid>
              <a:tr h="638498">
                <a:tc>
                  <a:txBody>
                    <a:bodyPr/>
                    <a:lstStyle/>
                    <a:p>
                      <a:pPr marL="6350" marR="27940" indent="-635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600" dirty="0">
                          <a:effectLst/>
                        </a:rPr>
                        <a:t>Weather </a:t>
                      </a:r>
                      <a:endParaRPr lang="en-IN" sz="16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4615" marR="70485" marT="46355" marB="0"/>
                </a:tc>
                <a:tc>
                  <a:txBody>
                    <a:bodyPr/>
                    <a:lstStyle/>
                    <a:p>
                      <a:pPr marL="6350" marR="24765" indent="-635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600" dirty="0">
                          <a:effectLst/>
                        </a:rPr>
                        <a:t>Voltage </a:t>
                      </a:r>
                      <a:endParaRPr lang="en-IN" sz="16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4615" marR="70485" marT="46355" marB="0"/>
                </a:tc>
                <a:tc>
                  <a:txBody>
                    <a:bodyPr/>
                    <a:lstStyle/>
                    <a:p>
                      <a:pPr marL="6350" marR="25400" indent="-635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600">
                          <a:effectLst/>
                        </a:rPr>
                        <a:t>Duration </a:t>
                      </a:r>
                      <a:endParaRPr lang="en-IN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4615" marR="70485" marT="46355" marB="0"/>
                </a:tc>
                <a:tc>
                  <a:txBody>
                    <a:bodyPr/>
                    <a:lstStyle/>
                    <a:p>
                      <a:pPr marL="6350" marR="24765" indent="-635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600">
                          <a:effectLst/>
                        </a:rPr>
                        <a:t>Battery charged </a:t>
                      </a:r>
                      <a:endParaRPr lang="en-IN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4615" marR="70485" marT="46355" marB="0"/>
                </a:tc>
                <a:extLst>
                  <a:ext uri="{0D108BD9-81ED-4DB2-BD59-A6C34878D82A}">
                    <a16:rowId xmlns:a16="http://schemas.microsoft.com/office/drawing/2014/main" val="1608795341"/>
                  </a:ext>
                </a:extLst>
              </a:tr>
              <a:tr h="675826">
                <a:tc>
                  <a:txBody>
                    <a:bodyPr/>
                    <a:lstStyle/>
                    <a:p>
                      <a:pPr marL="6350" marR="29845" indent="-635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600" dirty="0">
                          <a:effectLst/>
                        </a:rPr>
                        <a:t>SUNNY </a:t>
                      </a:r>
                      <a:endParaRPr lang="en-IN" sz="16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4615" marR="70485" marT="46355" marB="0"/>
                </a:tc>
                <a:tc>
                  <a:txBody>
                    <a:bodyPr/>
                    <a:lstStyle/>
                    <a:p>
                      <a:pPr marL="6350" marR="23495" indent="-635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600" dirty="0">
                          <a:effectLst/>
                        </a:rPr>
                        <a:t>18V-20V </a:t>
                      </a:r>
                      <a:endParaRPr lang="en-IN" sz="16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4615" marR="70485" marT="46355" marB="0"/>
                </a:tc>
                <a:tc>
                  <a:txBody>
                    <a:bodyPr/>
                    <a:lstStyle/>
                    <a:p>
                      <a:pPr marL="6350" marR="24130" indent="-635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600" dirty="0">
                          <a:effectLst/>
                        </a:rPr>
                        <a:t>3 hours </a:t>
                      </a:r>
                      <a:endParaRPr lang="en-IN" sz="16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4615" marR="70485" marT="46355" marB="0"/>
                </a:tc>
                <a:tc>
                  <a:txBody>
                    <a:bodyPr/>
                    <a:lstStyle/>
                    <a:p>
                      <a:pPr marL="6350" marR="22860" indent="-635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600" dirty="0">
                          <a:effectLst/>
                        </a:rPr>
                        <a:t>25% </a:t>
                      </a:r>
                      <a:endParaRPr lang="en-IN" sz="16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4615" marR="70485" marT="46355" marB="0"/>
                </a:tc>
                <a:extLst>
                  <a:ext uri="{0D108BD9-81ED-4DB2-BD59-A6C34878D82A}">
                    <a16:rowId xmlns:a16="http://schemas.microsoft.com/office/drawing/2014/main" val="1021575324"/>
                  </a:ext>
                </a:extLst>
              </a:tr>
              <a:tr h="679997">
                <a:tc>
                  <a:txBody>
                    <a:bodyPr/>
                    <a:lstStyle/>
                    <a:p>
                      <a:pPr marL="15240" indent="-635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600" dirty="0">
                          <a:effectLst/>
                        </a:rPr>
                        <a:t>  NORMAL </a:t>
                      </a:r>
                      <a:endParaRPr lang="en-IN" sz="16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4615" marR="70485" marT="46355" marB="0"/>
                </a:tc>
                <a:tc>
                  <a:txBody>
                    <a:bodyPr/>
                    <a:lstStyle/>
                    <a:p>
                      <a:pPr marL="6350" marR="23495" indent="-635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600" dirty="0">
                          <a:effectLst/>
                        </a:rPr>
                        <a:t>10V-13V </a:t>
                      </a:r>
                      <a:endParaRPr lang="en-IN" sz="16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4615" marR="70485" marT="46355" marB="0"/>
                </a:tc>
                <a:tc>
                  <a:txBody>
                    <a:bodyPr/>
                    <a:lstStyle/>
                    <a:p>
                      <a:pPr marL="6350" marR="24130" indent="-635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600">
                          <a:effectLst/>
                        </a:rPr>
                        <a:t>3 hours </a:t>
                      </a:r>
                      <a:endParaRPr lang="en-IN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4615" marR="70485" marT="46355" marB="0"/>
                </a:tc>
                <a:tc>
                  <a:txBody>
                    <a:bodyPr/>
                    <a:lstStyle/>
                    <a:p>
                      <a:pPr marL="6350" marR="22860" indent="-635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600">
                          <a:effectLst/>
                        </a:rPr>
                        <a:t>&lt; 25% </a:t>
                      </a:r>
                      <a:endParaRPr lang="en-IN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4615" marR="70485" marT="46355" marB="0"/>
                </a:tc>
                <a:extLst>
                  <a:ext uri="{0D108BD9-81ED-4DB2-BD59-A6C34878D82A}">
                    <a16:rowId xmlns:a16="http://schemas.microsoft.com/office/drawing/2014/main" val="952086997"/>
                  </a:ext>
                </a:extLst>
              </a:tr>
              <a:tr h="675826">
                <a:tc>
                  <a:txBody>
                    <a:bodyPr/>
                    <a:lstStyle/>
                    <a:p>
                      <a:pPr marL="22860" indent="-635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600" dirty="0">
                          <a:effectLst/>
                        </a:rPr>
                        <a:t>  CLOUDY </a:t>
                      </a:r>
                      <a:endParaRPr lang="en-IN" sz="16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4615" marR="70485" marT="46355" marB="0"/>
                </a:tc>
                <a:tc>
                  <a:txBody>
                    <a:bodyPr/>
                    <a:lstStyle/>
                    <a:p>
                      <a:pPr marL="6350" marR="25400" indent="-635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600" dirty="0">
                          <a:effectLst/>
                        </a:rPr>
                        <a:t>5V-8V </a:t>
                      </a:r>
                      <a:endParaRPr lang="en-IN" sz="16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4615" marR="70485" marT="46355" marB="0"/>
                </a:tc>
                <a:tc>
                  <a:txBody>
                    <a:bodyPr/>
                    <a:lstStyle/>
                    <a:p>
                      <a:pPr marL="6350" marR="24130" indent="-635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600" dirty="0">
                          <a:effectLst/>
                        </a:rPr>
                        <a:t>3 hours </a:t>
                      </a:r>
                      <a:endParaRPr lang="en-IN" sz="16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4615" marR="70485" marT="46355" marB="0"/>
                </a:tc>
                <a:tc>
                  <a:txBody>
                    <a:bodyPr/>
                    <a:lstStyle/>
                    <a:p>
                      <a:pPr marL="6350" marR="22860" indent="-635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600" dirty="0">
                          <a:effectLst/>
                        </a:rPr>
                        <a:t>&lt; 25% </a:t>
                      </a:r>
                      <a:endParaRPr lang="en-IN" sz="16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4615" marR="70485" marT="46355" marB="0"/>
                </a:tc>
                <a:extLst>
                  <a:ext uri="{0D108BD9-81ED-4DB2-BD59-A6C34878D82A}">
                    <a16:rowId xmlns:a16="http://schemas.microsoft.com/office/drawing/2014/main" val="2501464437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1451579" y="2061666"/>
            <a:ext cx="35299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u="sng" dirty="0"/>
              <a:t>SOLAR</a:t>
            </a:r>
            <a:r>
              <a:rPr lang="en-IN" sz="3200" b="1" u="sng" dirty="0"/>
              <a:t> </a:t>
            </a:r>
            <a:r>
              <a:rPr lang="en-IN" sz="2000" b="1" u="sng" dirty="0"/>
              <a:t>SOURCE</a:t>
            </a:r>
          </a:p>
        </p:txBody>
      </p:sp>
    </p:spTree>
    <p:extLst>
      <p:ext uri="{BB962C8B-B14F-4D97-AF65-F5344CB8AC3E}">
        <p14:creationId xmlns:p14="http://schemas.microsoft.com/office/powerpoint/2010/main" val="26907093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7601817"/>
              </p:ext>
            </p:extLst>
          </p:nvPr>
        </p:nvGraphicFramePr>
        <p:xfrm>
          <a:off x="2138361" y="2209800"/>
          <a:ext cx="5627413" cy="297179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519271">
                  <a:extLst>
                    <a:ext uri="{9D8B030D-6E8A-4147-A177-3AD203B41FA5}">
                      <a16:colId xmlns:a16="http://schemas.microsoft.com/office/drawing/2014/main" val="1475968983"/>
                    </a:ext>
                  </a:extLst>
                </a:gridCol>
                <a:gridCol w="2064986">
                  <a:extLst>
                    <a:ext uri="{9D8B030D-6E8A-4147-A177-3AD203B41FA5}">
                      <a16:colId xmlns:a16="http://schemas.microsoft.com/office/drawing/2014/main" val="2440432822"/>
                    </a:ext>
                  </a:extLst>
                </a:gridCol>
                <a:gridCol w="2043156">
                  <a:extLst>
                    <a:ext uri="{9D8B030D-6E8A-4147-A177-3AD203B41FA5}">
                      <a16:colId xmlns:a16="http://schemas.microsoft.com/office/drawing/2014/main" val="2901757554"/>
                    </a:ext>
                  </a:extLst>
                </a:gridCol>
              </a:tblGrid>
              <a:tr h="947788">
                <a:tc>
                  <a:txBody>
                    <a:bodyPr/>
                    <a:lstStyle/>
                    <a:p>
                      <a:pPr marL="6350" indent="-635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800" dirty="0">
                          <a:effectLst/>
                        </a:rPr>
                        <a:t>Speed (</a:t>
                      </a:r>
                      <a:r>
                        <a:rPr lang="en-IN" sz="1800" dirty="0" err="1">
                          <a:effectLst/>
                        </a:rPr>
                        <a:t>kmph</a:t>
                      </a:r>
                      <a:r>
                        <a:rPr lang="en-IN" sz="1800" dirty="0">
                          <a:effectLst/>
                        </a:rPr>
                        <a:t>) </a:t>
                      </a:r>
                      <a:endParaRPr lang="en-IN" sz="18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025" marR="70485" marT="5080" marB="0"/>
                </a:tc>
                <a:tc>
                  <a:txBody>
                    <a:bodyPr/>
                    <a:lstStyle/>
                    <a:p>
                      <a:pPr marL="6350" marR="4445" indent="-635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800">
                          <a:effectLst/>
                        </a:rPr>
                        <a:t>Duration </a:t>
                      </a:r>
                      <a:endParaRPr lang="en-IN" sz="18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025" marR="70485" marT="5080" marB="0"/>
                </a:tc>
                <a:tc>
                  <a:txBody>
                    <a:bodyPr/>
                    <a:lstStyle/>
                    <a:p>
                      <a:pPr marL="6350" marR="4445" indent="-635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800">
                          <a:effectLst/>
                        </a:rPr>
                        <a:t>Battery charged </a:t>
                      </a:r>
                      <a:endParaRPr lang="en-IN" sz="18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025" marR="70485" marT="5080" marB="0"/>
                </a:tc>
                <a:extLst>
                  <a:ext uri="{0D108BD9-81ED-4DB2-BD59-A6C34878D82A}">
                    <a16:rowId xmlns:a16="http://schemas.microsoft.com/office/drawing/2014/main" val="1308017358"/>
                  </a:ext>
                </a:extLst>
              </a:tr>
              <a:tr h="673285">
                <a:tc>
                  <a:txBody>
                    <a:bodyPr/>
                    <a:lstStyle/>
                    <a:p>
                      <a:pPr marL="6350" marR="1905" indent="-635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800">
                          <a:effectLst/>
                        </a:rPr>
                        <a:t>10 </a:t>
                      </a:r>
                      <a:endParaRPr lang="en-IN" sz="18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025" marR="70485" marT="5080" marB="0"/>
                </a:tc>
                <a:tc>
                  <a:txBody>
                    <a:bodyPr/>
                    <a:lstStyle/>
                    <a:p>
                      <a:pPr marL="6350" marR="1905" indent="-635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800">
                          <a:effectLst/>
                        </a:rPr>
                        <a:t>1 hour </a:t>
                      </a:r>
                      <a:endParaRPr lang="en-IN" sz="18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025" marR="70485" marT="5080" marB="0"/>
                </a:tc>
                <a:tc>
                  <a:txBody>
                    <a:bodyPr/>
                    <a:lstStyle/>
                    <a:p>
                      <a:pPr marL="6350" marR="3175" indent="-635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800">
                          <a:effectLst/>
                        </a:rPr>
                        <a:t>25% </a:t>
                      </a:r>
                      <a:endParaRPr lang="en-IN" sz="18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025" marR="70485" marT="5080" marB="0"/>
                </a:tc>
                <a:extLst>
                  <a:ext uri="{0D108BD9-81ED-4DB2-BD59-A6C34878D82A}">
                    <a16:rowId xmlns:a16="http://schemas.microsoft.com/office/drawing/2014/main" val="678372714"/>
                  </a:ext>
                </a:extLst>
              </a:tr>
              <a:tr h="673285">
                <a:tc>
                  <a:txBody>
                    <a:bodyPr/>
                    <a:lstStyle/>
                    <a:p>
                      <a:pPr marL="6350" marR="1905" indent="-635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800">
                          <a:effectLst/>
                        </a:rPr>
                        <a:t>20 </a:t>
                      </a:r>
                      <a:endParaRPr lang="en-IN" sz="18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025" marR="70485" marT="5080" marB="0"/>
                </a:tc>
                <a:tc>
                  <a:txBody>
                    <a:bodyPr/>
                    <a:lstStyle/>
                    <a:p>
                      <a:pPr marL="6350" marR="1905" indent="-635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800" dirty="0">
                          <a:effectLst/>
                        </a:rPr>
                        <a:t>1 hour </a:t>
                      </a:r>
                      <a:endParaRPr lang="en-IN" sz="18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025" marR="70485" marT="5080" marB="0"/>
                </a:tc>
                <a:tc>
                  <a:txBody>
                    <a:bodyPr/>
                    <a:lstStyle/>
                    <a:p>
                      <a:pPr marL="6350" marR="3175" indent="-635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800">
                          <a:effectLst/>
                        </a:rPr>
                        <a:t>&lt; 25% </a:t>
                      </a:r>
                      <a:endParaRPr lang="en-IN" sz="18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025" marR="70485" marT="5080" marB="0"/>
                </a:tc>
                <a:extLst>
                  <a:ext uri="{0D108BD9-81ED-4DB2-BD59-A6C34878D82A}">
                    <a16:rowId xmlns:a16="http://schemas.microsoft.com/office/drawing/2014/main" val="3379133108"/>
                  </a:ext>
                </a:extLst>
              </a:tr>
              <a:tr h="677441">
                <a:tc>
                  <a:txBody>
                    <a:bodyPr/>
                    <a:lstStyle/>
                    <a:p>
                      <a:pPr marL="6350" marR="1905" indent="-635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800">
                          <a:effectLst/>
                        </a:rPr>
                        <a:t>30 </a:t>
                      </a:r>
                      <a:endParaRPr lang="en-IN" sz="18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025" marR="70485" marT="5080" marB="0"/>
                </a:tc>
                <a:tc>
                  <a:txBody>
                    <a:bodyPr/>
                    <a:lstStyle/>
                    <a:p>
                      <a:pPr marL="6350" marR="2540" indent="-635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800">
                          <a:effectLst/>
                        </a:rPr>
                        <a:t>1.5 hours </a:t>
                      </a:r>
                      <a:endParaRPr lang="en-IN" sz="18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025" marR="70485" marT="5080" marB="0"/>
                </a:tc>
                <a:tc>
                  <a:txBody>
                    <a:bodyPr/>
                    <a:lstStyle/>
                    <a:p>
                      <a:pPr marL="6350" marR="3175" indent="-635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800" dirty="0">
                          <a:effectLst/>
                        </a:rPr>
                        <a:t>&lt; 25% </a:t>
                      </a:r>
                      <a:endParaRPr lang="en-IN" sz="18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025" marR="70485" marT="5080" marB="0"/>
                </a:tc>
                <a:extLst>
                  <a:ext uri="{0D108BD9-81ED-4DB2-BD59-A6C34878D82A}">
                    <a16:rowId xmlns:a16="http://schemas.microsoft.com/office/drawing/2014/main" val="940245671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447799" y="1265903"/>
            <a:ext cx="231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u="sng" dirty="0"/>
              <a:t>PIEZO SOURCE</a:t>
            </a:r>
          </a:p>
        </p:txBody>
      </p:sp>
    </p:spTree>
    <p:extLst>
      <p:ext uri="{BB962C8B-B14F-4D97-AF65-F5344CB8AC3E}">
        <p14:creationId xmlns:p14="http://schemas.microsoft.com/office/powerpoint/2010/main" val="13004389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DRAINED BATTERY CHARGED FOR 5 MINS THROUGH POWER SUPPLY</a:t>
            </a:r>
            <a:br>
              <a:rPr lang="en-IN" dirty="0"/>
            </a:br>
            <a:endParaRPr lang="en-IN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2233128"/>
              </p:ext>
            </p:extLst>
          </p:nvPr>
        </p:nvGraphicFramePr>
        <p:xfrm>
          <a:off x="2445492" y="2432865"/>
          <a:ext cx="6512978" cy="196685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460019">
                  <a:extLst>
                    <a:ext uri="{9D8B030D-6E8A-4147-A177-3AD203B41FA5}">
                      <a16:colId xmlns:a16="http://schemas.microsoft.com/office/drawing/2014/main" val="3951522712"/>
                    </a:ext>
                  </a:extLst>
                </a:gridCol>
                <a:gridCol w="3052959">
                  <a:extLst>
                    <a:ext uri="{9D8B030D-6E8A-4147-A177-3AD203B41FA5}">
                      <a16:colId xmlns:a16="http://schemas.microsoft.com/office/drawing/2014/main" val="2947586024"/>
                    </a:ext>
                  </a:extLst>
                </a:gridCol>
              </a:tblGrid>
              <a:tr h="1134136">
                <a:tc>
                  <a:txBody>
                    <a:bodyPr/>
                    <a:lstStyle/>
                    <a:p>
                      <a:pPr marL="6350" indent="-635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IN" sz="2000" dirty="0">
                        <a:effectLst/>
                      </a:endParaRPr>
                    </a:p>
                    <a:p>
                      <a:pPr marL="6350" indent="-635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000" dirty="0">
                          <a:effectLst/>
                        </a:rPr>
                        <a:t>Board ON (with LCD) </a:t>
                      </a:r>
                      <a:endParaRPr lang="en-IN" sz="20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025" marR="73025" marT="27940" marB="0"/>
                </a:tc>
                <a:tc>
                  <a:txBody>
                    <a:bodyPr/>
                    <a:lstStyle/>
                    <a:p>
                      <a:pPr marL="635" indent="-635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000" dirty="0">
                          <a:effectLst/>
                        </a:rPr>
                        <a:t>Board ON </a:t>
                      </a:r>
                      <a:endParaRPr lang="en-IN" sz="20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025" marR="73025" marT="27940" marB="0" anchor="ctr"/>
                </a:tc>
                <a:extLst>
                  <a:ext uri="{0D108BD9-81ED-4DB2-BD59-A6C34878D82A}">
                    <a16:rowId xmlns:a16="http://schemas.microsoft.com/office/drawing/2014/main" val="3916089826"/>
                  </a:ext>
                </a:extLst>
              </a:tr>
              <a:tr h="832721">
                <a:tc>
                  <a:txBody>
                    <a:bodyPr/>
                    <a:lstStyle/>
                    <a:p>
                      <a:pPr marL="6350" marR="1270" indent="-635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000" dirty="0">
                          <a:effectLst/>
                        </a:rPr>
                        <a:t>6.63 min </a:t>
                      </a:r>
                      <a:endParaRPr lang="en-IN" sz="20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025" marR="73025" marT="27940" marB="0"/>
                </a:tc>
                <a:tc>
                  <a:txBody>
                    <a:bodyPr/>
                    <a:lstStyle/>
                    <a:p>
                      <a:pPr marL="6350" marR="635" indent="-635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000" dirty="0">
                          <a:effectLst/>
                        </a:rPr>
                        <a:t>27.15 min </a:t>
                      </a:r>
                      <a:endParaRPr lang="en-IN" sz="20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025" marR="73025" marT="27940" marB="0"/>
                </a:tc>
                <a:extLst>
                  <a:ext uri="{0D108BD9-81ED-4DB2-BD59-A6C34878D82A}">
                    <a16:rowId xmlns:a16="http://schemas.microsoft.com/office/drawing/2014/main" val="3462233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452224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Conclusion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33670" y="2226365"/>
            <a:ext cx="1029693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The project “solar piezo hybrid power charging system” is successfully tested and implemented which is the best economical, affordable energy solution to common people.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This can be used for many applications in rural areas where power availability is less or totally absence.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Newer technologies could make a very reliable power generation.</a:t>
            </a:r>
          </a:p>
        </p:txBody>
      </p:sp>
    </p:spTree>
    <p:extLst>
      <p:ext uri="{BB962C8B-B14F-4D97-AF65-F5344CB8AC3E}">
        <p14:creationId xmlns:p14="http://schemas.microsoft.com/office/powerpoint/2010/main" val="42144757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gradFill rotWithShape="1">
            <a:gsLst>
              <a:gs pos="0">
                <a:schemeClr val="bg2">
                  <a:tint val="94000"/>
                  <a:satMod val="80000"/>
                  <a:lumMod val="106000"/>
                </a:schemeClr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  <a:ln>
            <a:noFill/>
          </a:ln>
          <a:effectLst/>
        </p:spPr>
      </p:sp>
      <p:sp>
        <p:nvSpPr>
          <p:cNvPr id="13" name="Rectangle 1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5" name="Picture 14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7" name="Straight Connector 16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21" name="Rectangle 2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pic>
        <p:nvPicPr>
          <p:cNvPr id="25" name="Picture 24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7" name="Straight Connector 26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936" y="393896"/>
            <a:ext cx="4653328" cy="3798276"/>
          </a:xfrm>
          <a:prstGeom prst="rect">
            <a:avLst/>
          </a:prstGeom>
        </p:spPr>
      </p:pic>
      <p:cxnSp>
        <p:nvCxnSpPr>
          <p:cNvPr id="29" name="Straight Connector 28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776728" y="5027185"/>
            <a:ext cx="864301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3263" y="393896"/>
            <a:ext cx="4841589" cy="37982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76424" y="4460798"/>
            <a:ext cx="8637073" cy="558063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3600"/>
              <a:t>Solar jacket</a:t>
            </a:r>
          </a:p>
        </p:txBody>
      </p:sp>
    </p:spTree>
    <p:extLst>
      <p:ext uri="{BB962C8B-B14F-4D97-AF65-F5344CB8AC3E}">
        <p14:creationId xmlns:p14="http://schemas.microsoft.com/office/powerpoint/2010/main" val="16731635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gradFill rotWithShape="1">
            <a:gsLst>
              <a:gs pos="0">
                <a:schemeClr val="bg2">
                  <a:tint val="94000"/>
                  <a:satMod val="80000"/>
                  <a:lumMod val="106000"/>
                </a:schemeClr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  <a:ln>
            <a:noFill/>
          </a:ln>
          <a:effectLst/>
        </p:spPr>
      </p:sp>
      <p:sp>
        <p:nvSpPr>
          <p:cNvPr id="15" name="Rectangle 1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7" name="Picture 16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9" name="Straight Connector 18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23" name="Rectangle 2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pic>
        <p:nvPicPr>
          <p:cNvPr id="27" name="Picture 26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9" name="Straight Connector 28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80960" y="3526496"/>
            <a:ext cx="2844424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33" name="Group 32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49418" y="477854"/>
            <a:ext cx="3690924" cy="1899398"/>
            <a:chOff x="7807230" y="2012810"/>
            <a:chExt cx="3251252" cy="3459865"/>
          </a:xfrm>
        </p:grpSpPr>
        <p:sp>
          <p:nvSpPr>
            <p:cNvPr id="34" name="Rectangle 33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0" y="2012810"/>
              <a:ext cx="3251252" cy="3459865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1905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1" y="2026142"/>
              <a:ext cx="3251250" cy="3440203"/>
            </a:xfrm>
            <a:prstGeom prst="rect">
              <a:avLst/>
            </a:prstGeom>
            <a:solidFill>
              <a:srgbClr val="FFFFFE"/>
            </a:solidFill>
            <a:ln w="762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w="38100" h="38100"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7" name="Rectangle 3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5132" y="5447610"/>
            <a:ext cx="163726" cy="164592"/>
          </a:xfrm>
          <a:prstGeom prst="rect">
            <a:avLst/>
          </a:prstGeom>
          <a:solidFill>
            <a:srgbClr val="FF265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859" y="872257"/>
            <a:ext cx="3360091" cy="1108830"/>
          </a:xfrm>
          <a:prstGeom prst="rect">
            <a:avLst/>
          </a:prstGeom>
        </p:spPr>
      </p:pic>
      <p:grpSp>
        <p:nvGrpSpPr>
          <p:cNvPr id="39" name="Group 38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94158" y="465668"/>
            <a:ext cx="3695099" cy="5156200"/>
            <a:chOff x="7807230" y="2012810"/>
            <a:chExt cx="3251252" cy="3459865"/>
          </a:xfrm>
        </p:grpSpPr>
        <p:sp>
          <p:nvSpPr>
            <p:cNvPr id="40" name="Rectangle 39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0" y="2012810"/>
              <a:ext cx="3251252" cy="3459865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1905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1" y="2026142"/>
              <a:ext cx="3251250" cy="3440203"/>
            </a:xfrm>
            <a:prstGeom prst="rect">
              <a:avLst/>
            </a:prstGeom>
            <a:solidFill>
              <a:srgbClr val="FFFFFE"/>
            </a:solidFill>
            <a:ln w="762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w="38100" h="38100"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9364" y="679553"/>
            <a:ext cx="3354726" cy="4724965"/>
          </a:xfrm>
          <a:prstGeom prst="rect">
            <a:avLst/>
          </a:prstGeom>
        </p:spPr>
      </p:pic>
      <p:grpSp>
        <p:nvGrpSpPr>
          <p:cNvPr id="43" name="Group 42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39509" y="2542318"/>
            <a:ext cx="3690924" cy="3074978"/>
            <a:chOff x="7807230" y="2012810"/>
            <a:chExt cx="3251252" cy="3459865"/>
          </a:xfrm>
        </p:grpSpPr>
        <p:sp>
          <p:nvSpPr>
            <p:cNvPr id="44" name="Rectangle 43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0" y="2012810"/>
              <a:ext cx="3251252" cy="3459865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1905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1" y="2026142"/>
              <a:ext cx="3251250" cy="3440203"/>
            </a:xfrm>
            <a:prstGeom prst="rect">
              <a:avLst/>
            </a:prstGeom>
            <a:solidFill>
              <a:srgbClr val="FFFFFE"/>
            </a:solidFill>
            <a:ln w="762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w="38100" h="38100"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116" y="2855106"/>
            <a:ext cx="3066293" cy="240600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73476" y="2542318"/>
            <a:ext cx="3081202" cy="799365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3600" dirty="0"/>
              <a:t>Piezo shoes</a:t>
            </a:r>
          </a:p>
        </p:txBody>
      </p:sp>
    </p:spTree>
    <p:extLst>
      <p:ext uri="{BB962C8B-B14F-4D97-AF65-F5344CB8AC3E}">
        <p14:creationId xmlns:p14="http://schemas.microsoft.com/office/powerpoint/2010/main" val="824869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gradFill rotWithShape="1">
            <a:gsLst>
              <a:gs pos="0">
                <a:schemeClr val="bg2">
                  <a:tint val="94000"/>
                  <a:satMod val="80000"/>
                  <a:lumMod val="106000"/>
                </a:schemeClr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  <a:ln>
            <a:noFill/>
          </a:ln>
          <a:effectLst/>
        </p:spPr>
      </p:sp>
      <p:sp>
        <p:nvSpPr>
          <p:cNvPr id="13" name="Rectangle 1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5" name="Picture 14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7" name="Straight Connector 16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21" name="Rectangle 2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pic>
        <p:nvPicPr>
          <p:cNvPr id="25" name="Picture 24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7" name="Straight Connector 26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745588" y="428098"/>
            <a:ext cx="4916292" cy="3798277"/>
          </a:xfrm>
          <a:prstGeom prst="rect">
            <a:avLst/>
          </a:prstGeom>
        </p:spPr>
      </p:pic>
      <p:cxnSp>
        <p:nvCxnSpPr>
          <p:cNvPr id="29" name="Straight Connector 28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776728" y="5027185"/>
            <a:ext cx="864301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1060" y="428098"/>
            <a:ext cx="5251906" cy="379827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76424" y="4460798"/>
            <a:ext cx="8637073" cy="558063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3600"/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21758852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Future scope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325217" y="2305878"/>
            <a:ext cx="87066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Flexible solar strips can be used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Battery size can be made compatible and more efficient batteries can be used</a:t>
            </a:r>
          </a:p>
        </p:txBody>
      </p:sp>
    </p:spTree>
    <p:extLst>
      <p:ext uri="{BB962C8B-B14F-4D97-AF65-F5344CB8AC3E}">
        <p14:creationId xmlns:p14="http://schemas.microsoft.com/office/powerpoint/2010/main" val="30316652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07166" y="768625"/>
            <a:ext cx="24118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/>
              <a:t>VIDEO CLIP</a:t>
            </a:r>
          </a:p>
        </p:txBody>
      </p:sp>
    </p:spTree>
    <p:extLst>
      <p:ext uri="{BB962C8B-B14F-4D97-AF65-F5344CB8AC3E}">
        <p14:creationId xmlns:p14="http://schemas.microsoft.com/office/powerpoint/2010/main" val="7604010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63757" y="2729947"/>
            <a:ext cx="913074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8115185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>
            <a:normAutofit/>
          </a:bodyPr>
          <a:lstStyle/>
          <a:p>
            <a:pPr algn="ctr"/>
            <a:r>
              <a:rPr lang="en-IN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Hardware description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120388"/>
            <a:ext cx="10082200" cy="3776829"/>
          </a:xfrm>
        </p:spPr>
        <p:txBody>
          <a:bodyPr>
            <a:normAutofit/>
          </a:bodyPr>
          <a:lstStyle/>
          <a:p>
            <a:r>
              <a:rPr lang="en-IN" dirty="0"/>
              <a:t>Microcontroller (Atmega 328 family)</a:t>
            </a:r>
          </a:p>
          <a:p>
            <a:r>
              <a:rPr lang="en-IN" dirty="0"/>
              <a:t>Solar panel</a:t>
            </a:r>
          </a:p>
          <a:p>
            <a:r>
              <a:rPr lang="en-IN" dirty="0"/>
              <a:t>Piezoelectric sensors</a:t>
            </a:r>
          </a:p>
          <a:p>
            <a:r>
              <a:rPr lang="en-IN" dirty="0"/>
              <a:t>Voltage regulator</a:t>
            </a:r>
          </a:p>
          <a:p>
            <a:r>
              <a:rPr lang="en-IN" dirty="0"/>
              <a:t>LCD</a:t>
            </a:r>
          </a:p>
          <a:p>
            <a:r>
              <a:rPr lang="en-IN" dirty="0"/>
              <a:t>12V rechargeable battery</a:t>
            </a:r>
          </a:p>
          <a:p>
            <a:r>
              <a:rPr lang="en-IN" dirty="0"/>
              <a:t>Battery level indicator</a:t>
            </a:r>
          </a:p>
        </p:txBody>
      </p:sp>
    </p:spTree>
    <p:extLst>
      <p:ext uri="{BB962C8B-B14F-4D97-AF65-F5344CB8AC3E}">
        <p14:creationId xmlns:p14="http://schemas.microsoft.com/office/powerpoint/2010/main" val="37339977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40124" y="694824"/>
            <a:ext cx="8911687" cy="727612"/>
          </a:xfrm>
        </p:spPr>
        <p:txBody>
          <a:bodyPr>
            <a:normAutofit/>
          </a:bodyPr>
          <a:lstStyle/>
          <a:p>
            <a:r>
              <a:rPr lang="en-IN" sz="4000" b="1" dirty="0"/>
              <a:t>(1)	MICROCONTROLLER:-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2440124" y="1761056"/>
            <a:ext cx="8229600" cy="438943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800" dirty="0">
                <a:solidFill>
                  <a:schemeClr val="bg2">
                    <a:lumMod val="10000"/>
                  </a:schemeClr>
                </a:solidFill>
              </a:rPr>
              <a:t>It is a smaller computer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800" dirty="0">
                <a:solidFill>
                  <a:schemeClr val="bg2">
                    <a:lumMod val="10000"/>
                  </a:schemeClr>
                </a:solidFill>
              </a:rPr>
              <a:t>Has on-chip RAM, ROM, I/O ports…</a:t>
            </a:r>
          </a:p>
          <a:p>
            <a:pPr marL="0" indent="0">
              <a:buNone/>
            </a:pPr>
            <a:endParaRPr lang="en-US" altLang="zh-TW" sz="280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800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grpSp>
        <p:nvGrpSpPr>
          <p:cNvPr id="5" name="Group 3"/>
          <p:cNvGrpSpPr>
            <a:grpSpLocks/>
          </p:cNvGrpSpPr>
          <p:nvPr/>
        </p:nvGrpSpPr>
        <p:grpSpPr bwMode="auto">
          <a:xfrm>
            <a:off x="3511826" y="3727174"/>
            <a:ext cx="6090804" cy="1981200"/>
            <a:chOff x="1524000" y="3886200"/>
            <a:chExt cx="6090804" cy="1981200"/>
          </a:xfrm>
        </p:grpSpPr>
        <p:sp>
          <p:nvSpPr>
            <p:cNvPr id="6" name="Rectangle 3"/>
            <p:cNvSpPr>
              <a:spLocks noChangeArrowheads="1"/>
            </p:cNvSpPr>
            <p:nvPr/>
          </p:nvSpPr>
          <p:spPr bwMode="auto">
            <a:xfrm>
              <a:off x="2362200" y="3962400"/>
              <a:ext cx="762000" cy="838200"/>
            </a:xfrm>
            <a:prstGeom prst="rect">
              <a:avLst/>
            </a:prstGeom>
            <a:solidFill>
              <a:srgbClr val="CC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7" name="Text Box 4"/>
            <p:cNvSpPr txBox="1">
              <a:spLocks noChangeArrowheads="1"/>
            </p:cNvSpPr>
            <p:nvPr/>
          </p:nvSpPr>
          <p:spPr bwMode="auto">
            <a:xfrm>
              <a:off x="2362200" y="4191000"/>
              <a:ext cx="91440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fontAlgn="b">
                <a:spcBef>
                  <a:spcPct val="50000"/>
                </a:spcBef>
              </a:pPr>
              <a:r>
                <a:rPr kumimoji="1" lang="en-US" altLang="zh-TW" b="1">
                  <a:latin typeface="Times New Roman" panose="02020603050405020304" pitchFamily="18" charset="0"/>
                </a:rPr>
                <a:t> RAM</a:t>
              </a:r>
            </a:p>
          </p:txBody>
        </p:sp>
        <p:sp>
          <p:nvSpPr>
            <p:cNvPr id="8" name="Rectangle 5"/>
            <p:cNvSpPr>
              <a:spLocks noChangeArrowheads="1"/>
            </p:cNvSpPr>
            <p:nvPr/>
          </p:nvSpPr>
          <p:spPr bwMode="auto">
            <a:xfrm>
              <a:off x="3124200" y="3962400"/>
              <a:ext cx="838200" cy="838200"/>
            </a:xfrm>
            <a:prstGeom prst="rect">
              <a:avLst/>
            </a:prstGeom>
            <a:solidFill>
              <a:srgbClr val="CC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9" name="Text Box 6"/>
            <p:cNvSpPr txBox="1">
              <a:spLocks noChangeArrowheads="1"/>
            </p:cNvSpPr>
            <p:nvPr/>
          </p:nvSpPr>
          <p:spPr bwMode="auto">
            <a:xfrm>
              <a:off x="3124200" y="4191000"/>
              <a:ext cx="83820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fontAlgn="b">
                <a:spcBef>
                  <a:spcPct val="50000"/>
                </a:spcBef>
              </a:pPr>
              <a:r>
                <a:rPr kumimoji="1" lang="en-US" altLang="zh-TW" b="1">
                  <a:latin typeface="Times New Roman" panose="02020603050405020304" pitchFamily="18" charset="0"/>
                </a:rPr>
                <a:t> ROM</a:t>
              </a:r>
            </a:p>
          </p:txBody>
        </p:sp>
        <p:sp>
          <p:nvSpPr>
            <p:cNvPr id="10" name="Rectangle 7"/>
            <p:cNvSpPr>
              <a:spLocks noChangeArrowheads="1"/>
            </p:cNvSpPr>
            <p:nvPr/>
          </p:nvSpPr>
          <p:spPr bwMode="auto">
            <a:xfrm>
              <a:off x="1600200" y="4800600"/>
              <a:ext cx="762000" cy="914400"/>
            </a:xfrm>
            <a:prstGeom prst="rect">
              <a:avLst/>
            </a:prstGeom>
            <a:solidFill>
              <a:srgbClr val="CC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1" name="Text Box 8"/>
            <p:cNvSpPr txBox="1">
              <a:spLocks noChangeArrowheads="1"/>
            </p:cNvSpPr>
            <p:nvPr/>
          </p:nvSpPr>
          <p:spPr bwMode="auto">
            <a:xfrm>
              <a:off x="1676400" y="4953000"/>
              <a:ext cx="838200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fontAlgn="b">
                <a:spcBef>
                  <a:spcPct val="50000"/>
                </a:spcBef>
              </a:pPr>
              <a:r>
                <a:rPr kumimoji="1" lang="en-US" altLang="zh-TW" b="1">
                  <a:latin typeface="Times New Roman" panose="02020603050405020304" pitchFamily="18" charset="0"/>
                </a:rPr>
                <a:t>I/O Port</a:t>
              </a:r>
            </a:p>
          </p:txBody>
        </p:sp>
        <p:sp>
          <p:nvSpPr>
            <p:cNvPr id="12" name="Rectangle 9"/>
            <p:cNvSpPr>
              <a:spLocks noChangeArrowheads="1"/>
            </p:cNvSpPr>
            <p:nvPr/>
          </p:nvSpPr>
          <p:spPr bwMode="auto">
            <a:xfrm>
              <a:off x="2362200" y="4800600"/>
              <a:ext cx="762000" cy="914400"/>
            </a:xfrm>
            <a:prstGeom prst="rect">
              <a:avLst/>
            </a:prstGeom>
            <a:solidFill>
              <a:srgbClr val="CC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3" name="Text Box 10"/>
            <p:cNvSpPr txBox="1">
              <a:spLocks noChangeArrowheads="1"/>
            </p:cNvSpPr>
            <p:nvPr/>
          </p:nvSpPr>
          <p:spPr bwMode="auto">
            <a:xfrm>
              <a:off x="2362200" y="5029200"/>
              <a:ext cx="83820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fontAlgn="b">
                <a:spcBef>
                  <a:spcPct val="50000"/>
                </a:spcBef>
              </a:pPr>
              <a:r>
                <a:rPr kumimoji="1" lang="en-US" altLang="zh-TW" b="1">
                  <a:latin typeface="Times New Roman" panose="02020603050405020304" pitchFamily="18" charset="0"/>
                </a:rPr>
                <a:t>Timer</a:t>
              </a:r>
            </a:p>
          </p:txBody>
        </p:sp>
        <p:sp>
          <p:nvSpPr>
            <p:cNvPr id="14" name="Rectangle 11"/>
            <p:cNvSpPr>
              <a:spLocks noChangeArrowheads="1"/>
            </p:cNvSpPr>
            <p:nvPr/>
          </p:nvSpPr>
          <p:spPr bwMode="auto">
            <a:xfrm>
              <a:off x="3124200" y="4800600"/>
              <a:ext cx="838200" cy="8382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5" name="Text Box 12"/>
            <p:cNvSpPr txBox="1">
              <a:spLocks noChangeArrowheads="1"/>
            </p:cNvSpPr>
            <p:nvPr/>
          </p:nvSpPr>
          <p:spPr bwMode="auto">
            <a:xfrm>
              <a:off x="3124200" y="4797425"/>
              <a:ext cx="838200" cy="923330"/>
            </a:xfrm>
            <a:prstGeom prst="rect">
              <a:avLst/>
            </a:prstGeom>
            <a:solidFill>
              <a:srgbClr val="CC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fontAlgn="b">
                <a:spcBef>
                  <a:spcPct val="50000"/>
                </a:spcBef>
              </a:pPr>
              <a:r>
                <a:rPr kumimoji="1" lang="en-US" altLang="zh-TW" b="1">
                  <a:latin typeface="Times New Roman" panose="02020603050405020304" pitchFamily="18" charset="0"/>
                </a:rPr>
                <a:t>Serial COM Port</a:t>
              </a:r>
            </a:p>
          </p:txBody>
        </p:sp>
        <p:sp>
          <p:nvSpPr>
            <p:cNvPr id="16" name="Text Box 13"/>
            <p:cNvSpPr txBox="1">
              <a:spLocks noChangeArrowheads="1"/>
            </p:cNvSpPr>
            <p:nvPr/>
          </p:nvSpPr>
          <p:spPr bwMode="auto">
            <a:xfrm>
              <a:off x="5181893" y="4876800"/>
              <a:ext cx="2432911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fontAlgn="b">
                <a:spcBef>
                  <a:spcPct val="50000"/>
                </a:spcBef>
              </a:pPr>
              <a:r>
                <a:rPr kumimoji="1" lang="en-US" altLang="zh-TW" sz="2400" dirty="0">
                  <a:solidFill>
                    <a:schemeClr val="bg2">
                      <a:lumMod val="10000"/>
                    </a:schemeClr>
                  </a:solidFill>
                  <a:latin typeface="+mn-lt"/>
                </a:rPr>
                <a:t>Microcontroller</a:t>
              </a:r>
            </a:p>
          </p:txBody>
        </p:sp>
        <p:sp>
          <p:nvSpPr>
            <p:cNvPr id="17" name="Rectangle 14"/>
            <p:cNvSpPr>
              <a:spLocks noChangeArrowheads="1"/>
            </p:cNvSpPr>
            <p:nvPr/>
          </p:nvSpPr>
          <p:spPr bwMode="auto">
            <a:xfrm>
              <a:off x="1600200" y="3962400"/>
              <a:ext cx="762000" cy="838200"/>
            </a:xfrm>
            <a:prstGeom prst="rect">
              <a:avLst/>
            </a:prstGeom>
            <a:solidFill>
              <a:srgbClr val="CC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8" name="Text Box 15"/>
            <p:cNvSpPr txBox="1">
              <a:spLocks noChangeArrowheads="1"/>
            </p:cNvSpPr>
            <p:nvPr/>
          </p:nvSpPr>
          <p:spPr bwMode="auto">
            <a:xfrm>
              <a:off x="1676400" y="4114801"/>
              <a:ext cx="685800" cy="369332"/>
            </a:xfrm>
            <a:prstGeom prst="rect">
              <a:avLst/>
            </a:prstGeom>
            <a:solidFill>
              <a:srgbClr val="CCFF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fontAlgn="b">
                <a:spcBef>
                  <a:spcPct val="50000"/>
                </a:spcBef>
              </a:pPr>
              <a:r>
                <a:rPr kumimoji="1" lang="en-US" altLang="zh-TW" b="1">
                  <a:latin typeface="Times New Roman" panose="02020603050405020304" pitchFamily="18" charset="0"/>
                </a:rPr>
                <a:t>CPU</a:t>
              </a:r>
            </a:p>
          </p:txBody>
        </p:sp>
        <p:sp>
          <p:nvSpPr>
            <p:cNvPr id="19" name="Line 17"/>
            <p:cNvSpPr>
              <a:spLocks noChangeShapeType="1"/>
            </p:cNvSpPr>
            <p:nvPr/>
          </p:nvSpPr>
          <p:spPr bwMode="auto">
            <a:xfrm flipH="1">
              <a:off x="4267200" y="4724400"/>
              <a:ext cx="83820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0" name="Text Box 18"/>
            <p:cNvSpPr txBox="1">
              <a:spLocks noChangeArrowheads="1"/>
            </p:cNvSpPr>
            <p:nvPr/>
          </p:nvSpPr>
          <p:spPr bwMode="auto">
            <a:xfrm>
              <a:off x="5257800" y="4495800"/>
              <a:ext cx="21336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fontAlgn="b">
                <a:spcBef>
                  <a:spcPct val="50000"/>
                </a:spcBef>
              </a:pPr>
              <a:r>
                <a:rPr kumimoji="1" lang="en-US" altLang="zh-TW" sz="2400" dirty="0">
                  <a:solidFill>
                    <a:schemeClr val="bg2">
                      <a:lumMod val="10000"/>
                    </a:schemeClr>
                  </a:solidFill>
                  <a:latin typeface="+mn-lt"/>
                </a:rPr>
                <a:t>A single chip</a:t>
              </a:r>
            </a:p>
          </p:txBody>
        </p:sp>
        <p:sp>
          <p:nvSpPr>
            <p:cNvPr id="21" name="Rectangle 19"/>
            <p:cNvSpPr>
              <a:spLocks noChangeArrowheads="1"/>
            </p:cNvSpPr>
            <p:nvPr/>
          </p:nvSpPr>
          <p:spPr bwMode="auto">
            <a:xfrm>
              <a:off x="1524000" y="3886200"/>
              <a:ext cx="2590800" cy="1981200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148190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807125"/>
          </a:xfrm>
        </p:spPr>
        <p:txBody>
          <a:bodyPr>
            <a:normAutofit/>
          </a:bodyPr>
          <a:lstStyle/>
          <a:p>
            <a:r>
              <a:rPr lang="en-IN" sz="4000" b="1" dirty="0"/>
              <a:t>FEATURES OF ATMEGA328: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6653" y="1753744"/>
            <a:ext cx="2194355" cy="200756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6505" y="4083816"/>
            <a:ext cx="3604591" cy="254574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749286" y="1921564"/>
            <a:ext cx="5539409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IN" altLang="en-US" dirty="0"/>
              <a:t>Advanced RISC Architecture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altLang="en-US" dirty="0"/>
              <a:t>131 Powerful Instructions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altLang="en-US" dirty="0"/>
              <a:t>32 x 8 General Purpose Working Registers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altLang="en-US" dirty="0"/>
              <a:t>Flash Program Memory: 32 </a:t>
            </a:r>
            <a:r>
              <a:rPr lang="en-IN" altLang="en-US" dirty="0" err="1"/>
              <a:t>kbytes</a:t>
            </a:r>
            <a:endParaRPr lang="en-US" altLang="en-US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altLang="en-US" dirty="0"/>
              <a:t>EEPROM Data Memory: 1 </a:t>
            </a:r>
            <a:r>
              <a:rPr lang="en-IN" altLang="en-US" dirty="0" err="1"/>
              <a:t>kbytes</a:t>
            </a:r>
            <a:endParaRPr lang="en-US" altLang="en-US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altLang="en-US" dirty="0"/>
              <a:t>SRAM Data Memory: 2 </a:t>
            </a:r>
            <a:r>
              <a:rPr lang="en-IN" altLang="en-US" dirty="0" err="1"/>
              <a:t>kbytes</a:t>
            </a:r>
            <a:endParaRPr lang="en-US" altLang="en-US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altLang="en-US" dirty="0"/>
              <a:t>I/O Pins: 23</a:t>
            </a:r>
            <a:endParaRPr lang="en-US" altLang="en-US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altLang="en-US" dirty="0"/>
              <a:t>Timers: Two 8-bit / One 16-bit</a:t>
            </a:r>
            <a:endParaRPr lang="en-US" altLang="en-US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altLang="en-US" dirty="0"/>
              <a:t>A/D Converter: 10-bit Six Channel</a:t>
            </a:r>
            <a:endParaRPr lang="en-US" altLang="en-US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altLang="en-US" dirty="0"/>
              <a:t>PWM: Six Channels</a:t>
            </a:r>
            <a:endParaRPr lang="en-US" alt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56174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837550" y="557849"/>
            <a:ext cx="8911687" cy="820377"/>
          </a:xfrm>
        </p:spPr>
        <p:txBody>
          <a:bodyPr>
            <a:normAutofit/>
          </a:bodyPr>
          <a:lstStyle/>
          <a:p>
            <a:r>
              <a:rPr lang="en-IN" sz="4000" b="1" dirty="0"/>
              <a:t>(2) SOLAR PANEL:-</a:t>
            </a:r>
          </a:p>
        </p:txBody>
      </p:sp>
      <p:pic>
        <p:nvPicPr>
          <p:cNvPr id="6" name="giphy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732105" y="1550504"/>
            <a:ext cx="5287617" cy="435306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837550" y="2449762"/>
            <a:ext cx="355608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sz="2000" dirty="0"/>
              <a:t>Photovoltaic cells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sz="2000" dirty="0"/>
              <a:t>Excited Electrons- generate electricity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1052913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50802" y="650614"/>
            <a:ext cx="8911687" cy="687855"/>
          </a:xfrm>
        </p:spPr>
        <p:txBody>
          <a:bodyPr>
            <a:noAutofit/>
          </a:bodyPr>
          <a:lstStyle/>
          <a:p>
            <a:r>
              <a:rPr lang="en-IN" sz="4000" b="1" dirty="0"/>
              <a:t>(3) Piezoelectric pressure sensor:-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6610" y="1921565"/>
            <a:ext cx="4119147" cy="400211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785113" y="1921565"/>
            <a:ext cx="4837044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2">
                    <a:lumMod val="10000"/>
                  </a:schemeClr>
                </a:solidFill>
              </a:rPr>
              <a:t>Piezoelectric sensors convert stress into an electric potential and vice versa. </a:t>
            </a:r>
          </a:p>
          <a:p>
            <a:pPr>
              <a:lnSpc>
                <a:spcPct val="150000"/>
              </a:lnSpc>
            </a:pPr>
            <a:endParaRPr lang="en-IN" sz="2000" dirty="0">
              <a:solidFill>
                <a:schemeClr val="bg2">
                  <a:lumMod val="10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2">
                    <a:lumMod val="10000"/>
                  </a:schemeClr>
                </a:solidFill>
              </a:rPr>
              <a:t>Sensors based on this technology are used to measure varying pressures.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5780877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3811" y="571101"/>
            <a:ext cx="8911687" cy="852998"/>
          </a:xfrm>
        </p:spPr>
        <p:txBody>
          <a:bodyPr>
            <a:normAutofit/>
          </a:bodyPr>
          <a:lstStyle/>
          <a:p>
            <a:r>
              <a:rPr lang="en-IN" sz="4000" b="1" dirty="0"/>
              <a:t>Piezoelectricity:</a:t>
            </a:r>
          </a:p>
        </p:txBody>
      </p:sp>
      <p:pic>
        <p:nvPicPr>
          <p:cNvPr id="3" name="Picture 2" descr="http://www.ifa.hawaii.edu/ao/ktimages/definitions/piezoelectric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3811" y="2044965"/>
            <a:ext cx="4722813" cy="37856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160863" y="2044965"/>
            <a:ext cx="434202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2">
                    <a:lumMod val="10000"/>
                  </a:schemeClr>
                </a:solidFill>
              </a:rPr>
              <a:t>“Piezoelectricity” = electricity resulting from pressure.</a:t>
            </a:r>
          </a:p>
          <a:p>
            <a:pPr>
              <a:lnSpc>
                <a:spcPct val="150000"/>
              </a:lnSpc>
            </a:pPr>
            <a:endParaRPr lang="en-IN" sz="2000" dirty="0">
              <a:solidFill>
                <a:schemeClr val="bg2">
                  <a:lumMod val="10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u="sng" dirty="0">
                <a:solidFill>
                  <a:schemeClr val="bg2">
                    <a:lumMod val="10000"/>
                  </a:schemeClr>
                </a:solidFill>
              </a:rPr>
              <a:t>Piezoelectricity</a:t>
            </a:r>
            <a:r>
              <a:rPr lang="en-IN" sz="2000" dirty="0">
                <a:solidFill>
                  <a:schemeClr val="bg2">
                    <a:lumMod val="10000"/>
                  </a:schemeClr>
                </a:solidFill>
              </a:rPr>
              <a:t> – accumulated electric charge in solid materials - respond to applied mechanical stress.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N" sz="2000" dirty="0">
              <a:solidFill>
                <a:schemeClr val="bg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3728132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222</TotalTime>
  <Words>606</Words>
  <Application>Microsoft Office PowerPoint</Application>
  <PresentationFormat>Widescreen</PresentationFormat>
  <Paragraphs>167</Paragraphs>
  <Slides>39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6" baseType="lpstr">
      <vt:lpstr>Arial</vt:lpstr>
      <vt:lpstr>Courier New</vt:lpstr>
      <vt:lpstr>Gill Sans MT</vt:lpstr>
      <vt:lpstr>新細明體</vt:lpstr>
      <vt:lpstr>Times New Roman</vt:lpstr>
      <vt:lpstr>Wingdings 3</vt:lpstr>
      <vt:lpstr>Gallery</vt:lpstr>
      <vt:lpstr>Dept. Of Telecommunication</vt:lpstr>
      <vt:lpstr>introduction</vt:lpstr>
      <vt:lpstr>Block diagram of proposed model</vt:lpstr>
      <vt:lpstr>Hardware description</vt:lpstr>
      <vt:lpstr>(1) MICROCONTROLLER:-</vt:lpstr>
      <vt:lpstr>FEATURES OF ATMEGA328:</vt:lpstr>
      <vt:lpstr>(2) SOLAR PANEL:-</vt:lpstr>
      <vt:lpstr>(3) Piezoelectric pressure sensor:-</vt:lpstr>
      <vt:lpstr>Piezoelectricity:</vt:lpstr>
      <vt:lpstr>(4) Voltage regulator:-</vt:lpstr>
      <vt:lpstr>(5) LCD:-</vt:lpstr>
      <vt:lpstr>(6) Battery:-</vt:lpstr>
      <vt:lpstr>(7) BATTERY LEVEL INDICATOR</vt:lpstr>
      <vt:lpstr>SOFTWARE DESCRIPTION</vt:lpstr>
      <vt:lpstr>INTERFACING</vt:lpstr>
      <vt:lpstr>Interfacing LCD with Arduino</vt:lpstr>
      <vt:lpstr>PowerPoint Presentation</vt:lpstr>
      <vt:lpstr>PowerPoint Presentation</vt:lpstr>
      <vt:lpstr>Interfacing piezo sensor with Arduino</vt:lpstr>
      <vt:lpstr>Flowchart</vt:lpstr>
      <vt:lpstr>Schematic Diagram</vt:lpstr>
      <vt:lpstr>applications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limitations</vt:lpstr>
      <vt:lpstr>Experimental results</vt:lpstr>
      <vt:lpstr>PowerPoint Presentation</vt:lpstr>
      <vt:lpstr>DRAINED BATTERY CHARGED FOR 5 MINS THROUGH POWER SUPPLY </vt:lpstr>
      <vt:lpstr>Conclusion</vt:lpstr>
      <vt:lpstr>Solar jacket</vt:lpstr>
      <vt:lpstr>Piezo shoes</vt:lpstr>
      <vt:lpstr>overview</vt:lpstr>
      <vt:lpstr>Future scope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Dept.Of Telecommunication</dc:title>
  <dc:creator>Ankitha Jain</dc:creator>
  <cp:lastModifiedBy>Ankitha Jain</cp:lastModifiedBy>
  <cp:revision>50</cp:revision>
  <dcterms:created xsi:type="dcterms:W3CDTF">2017-05-09T07:16:09Z</dcterms:created>
  <dcterms:modified xsi:type="dcterms:W3CDTF">2017-05-15T05:52:16Z</dcterms:modified>
</cp:coreProperties>
</file>